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8"/>
  </p:notesMasterIdLst>
  <p:sldIdLst>
    <p:sldId id="256" r:id="rId2"/>
    <p:sldId id="259" r:id="rId3"/>
    <p:sldId id="257" r:id="rId4"/>
    <p:sldId id="270" r:id="rId5"/>
    <p:sldId id="283" r:id="rId6"/>
    <p:sldId id="285" r:id="rId7"/>
  </p:sldIdLst>
  <p:sldSz cx="9144000" cy="5143500" type="screen16x9"/>
  <p:notesSz cx="6858000" cy="9144000"/>
  <p:embeddedFontLst>
    <p:embeddedFont>
      <p:font typeface="Montserrat" panose="020B0604020202020204" charset="0"/>
      <p:regular r:id="rId9"/>
      <p:bold r:id="rId10"/>
      <p:italic r:id="rId11"/>
      <p:boldItalic r:id="rId12"/>
    </p:embeddedFont>
    <p:embeddedFont>
      <p:font typeface="Montserrat ExtraBold" panose="020B0604020202020204" charset="0"/>
      <p:bold r:id="rId13"/>
      <p:boldItalic r:id="rId14"/>
    </p:embeddedFont>
    <p:embeddedFont>
      <p:font typeface="Montserrat ExtraLight" panose="020B060402020202020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3B62388-6816-4E7F-B6BA-7CFA8BDDAB66}">
  <a:tblStyle styleId="{63B62388-6816-4E7F-B6BA-7CFA8BDDAB6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6" autoAdjust="0"/>
    <p:restoredTop sz="94660"/>
  </p:normalViewPr>
  <p:slideViewPr>
    <p:cSldViewPr snapToGrid="0">
      <p:cViewPr varScale="1">
        <p:scale>
          <a:sx n="87" d="100"/>
          <a:sy n="87" d="100"/>
        </p:scale>
        <p:origin x="102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f9262ee2f_0_245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f9262ee2f_0_245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5" name="Google Shape;2125;g7f9262ee2f_0_26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6" name="Google Shape;2126;g7f9262ee2f_0_26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g7f9262ee2f_0_26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0" name="Google Shape;2150;g7f9262ee2f_0_26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7" name="Google Shape;137;p30"/>
          <p:cNvSpPr txBox="1">
            <a:spLocks noGrp="1"/>
          </p:cNvSpPr>
          <p:nvPr>
            <p:ph type="subTitle" idx="1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59" r:id="rId4"/>
    <p:sldLayoutId id="2147483661" r:id="rId5"/>
    <p:sldLayoutId id="2147483666" r:id="rId6"/>
    <p:sldLayoutId id="2147483676" r:id="rId7"/>
    <p:sldLayoutId id="214748367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BUILDER</a:t>
            </a:r>
            <a:endParaRPr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Gomez</a:t>
            </a:r>
            <a:r>
              <a:rPr lang="en" dirty="0"/>
              <a:t>, M</a:t>
            </a:r>
            <a:r>
              <a:rPr lang="es-AR" dirty="0"/>
              <a:t>a</a:t>
            </a:r>
            <a:r>
              <a:rPr lang="en" dirty="0"/>
              <a:t>ría Agustina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PATRON DE DISEÑO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 l="-2000" r="-1000"/>
          </a:stretch>
        </a:blip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840628" y="1800486"/>
            <a:ext cx="499995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¿Qu</a:t>
            </a:r>
            <a:r>
              <a:rPr lang="es-AR" dirty="0"/>
              <a:t>é es</a:t>
            </a:r>
            <a:r>
              <a:rPr lang="en" dirty="0"/>
              <a:t>?</a:t>
            </a:r>
            <a:endParaRPr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3967069" y="2698314"/>
            <a:ext cx="4999950" cy="15098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AR" dirty="0"/>
              <a:t>Patrón creacional</a:t>
            </a:r>
            <a:r>
              <a:rPr lang="es-ES" dirty="0"/>
              <a:t> que permite construir objetos complejos paso a paso y producir distintas representaciones de un objeto empleando el mismo código de construcción.</a:t>
            </a:r>
            <a:endParaRPr dirty="0"/>
          </a:p>
        </p:txBody>
      </p:sp>
      <p:cxnSp>
        <p:nvCxnSpPr>
          <p:cNvPr id="4" name="Google Shape;172;p39">
            <a:extLst>
              <a:ext uri="{FF2B5EF4-FFF2-40B4-BE49-F238E27FC236}">
                <a16:creationId xmlns:a16="http://schemas.microsoft.com/office/drawing/2014/main" id="{4FAAB61E-BC86-4D79-979C-BFF8803CCE1D}"/>
              </a:ext>
            </a:extLst>
          </p:cNvPr>
          <p:cNvCxnSpPr/>
          <p:nvPr/>
        </p:nvCxnSpPr>
        <p:spPr>
          <a:xfrm>
            <a:off x="5057426" y="2698314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Estructura</a:t>
            </a:r>
            <a:endParaRPr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agen 2">
            <a:extLst>
              <a:ext uri="{FF2B5EF4-FFF2-40B4-BE49-F238E27FC236}">
                <a16:creationId xmlns:a16="http://schemas.microsoft.com/office/drawing/2014/main" id="{1A73A2F5-D432-4009-8024-5C33524504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0706" y="1162859"/>
            <a:ext cx="6182588" cy="2124371"/>
          </a:xfrm>
          <a:prstGeom prst="rect">
            <a:avLst/>
          </a:prstGeom>
        </p:spPr>
      </p:pic>
      <p:sp>
        <p:nvSpPr>
          <p:cNvPr id="9" name="Google Shape;215;p44">
            <a:extLst>
              <a:ext uri="{FF2B5EF4-FFF2-40B4-BE49-F238E27FC236}">
                <a16:creationId xmlns:a16="http://schemas.microsoft.com/office/drawing/2014/main" id="{5939BE12-C197-4BAA-A801-0F8F9AD5D40F}"/>
              </a:ext>
            </a:extLst>
          </p:cNvPr>
          <p:cNvSpPr txBox="1">
            <a:spLocks/>
          </p:cNvSpPr>
          <p:nvPr/>
        </p:nvSpPr>
        <p:spPr>
          <a:xfrm>
            <a:off x="3969298" y="3679733"/>
            <a:ext cx="2979173" cy="1090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55575" indent="0">
              <a:buNone/>
            </a:pPr>
            <a:r>
              <a:rPr lang="es-ES" b="1" dirty="0"/>
              <a:t>BuilderConcreto:</a:t>
            </a:r>
          </a:p>
          <a:p>
            <a:pPr marL="155575" indent="0">
              <a:buNone/>
            </a:pPr>
            <a:r>
              <a:rPr lang="es-ES" dirty="0"/>
              <a:t>Selecciona un nombre que defina la representación del objeto a crear, implementa la clase abstracta</a:t>
            </a:r>
            <a:r>
              <a:rPr lang="es-ES" i="1" dirty="0"/>
              <a:t> </a:t>
            </a:r>
            <a:r>
              <a:rPr lang="es-ES" dirty="0"/>
              <a:t>Builder y construye las partes del producto.</a:t>
            </a:r>
          </a:p>
        </p:txBody>
      </p:sp>
      <p:sp>
        <p:nvSpPr>
          <p:cNvPr id="10" name="Google Shape;215;p44">
            <a:extLst>
              <a:ext uri="{FF2B5EF4-FFF2-40B4-BE49-F238E27FC236}">
                <a16:creationId xmlns:a16="http://schemas.microsoft.com/office/drawing/2014/main" id="{B96E648C-940E-4631-A76D-3B0254EFAA56}"/>
              </a:ext>
            </a:extLst>
          </p:cNvPr>
          <p:cNvSpPr txBox="1">
            <a:spLocks/>
          </p:cNvSpPr>
          <p:nvPr/>
        </p:nvSpPr>
        <p:spPr>
          <a:xfrm>
            <a:off x="2156864" y="3679733"/>
            <a:ext cx="1735876" cy="86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55575" indent="0">
              <a:buFont typeface="Montserrat"/>
              <a:buNone/>
            </a:pPr>
            <a:r>
              <a:rPr lang="es-AR" b="1" dirty="0"/>
              <a:t>Builder:</a:t>
            </a:r>
            <a:r>
              <a:rPr lang="es-AR" dirty="0"/>
              <a:t> </a:t>
            </a:r>
          </a:p>
          <a:p>
            <a:pPr marL="155575" indent="0">
              <a:buFont typeface="Montserrat"/>
              <a:buNone/>
            </a:pPr>
            <a:r>
              <a:rPr lang="es-AR" dirty="0"/>
              <a:t>Cl</a:t>
            </a:r>
            <a:r>
              <a:rPr lang="es-ES" dirty="0"/>
              <a:t>ase abstracta para crear los objetos finales producto.</a:t>
            </a:r>
          </a:p>
        </p:txBody>
      </p:sp>
      <p:sp>
        <p:nvSpPr>
          <p:cNvPr id="11" name="Google Shape;215;p44">
            <a:extLst>
              <a:ext uri="{FF2B5EF4-FFF2-40B4-BE49-F238E27FC236}">
                <a16:creationId xmlns:a16="http://schemas.microsoft.com/office/drawing/2014/main" id="{6AE0F991-0A97-4B91-A865-DCBFAC795518}"/>
              </a:ext>
            </a:extLst>
          </p:cNvPr>
          <p:cNvSpPr txBox="1">
            <a:spLocks/>
          </p:cNvSpPr>
          <p:nvPr/>
        </p:nvSpPr>
        <p:spPr>
          <a:xfrm>
            <a:off x="326201" y="3679735"/>
            <a:ext cx="1735876" cy="86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55575" indent="0">
              <a:buNone/>
            </a:pPr>
            <a:r>
              <a:rPr lang="es-ES" b="1" dirty="0"/>
              <a:t>Director:</a:t>
            </a:r>
          </a:p>
          <a:p>
            <a:pPr marL="155575" indent="0">
              <a:buNone/>
            </a:pPr>
            <a:r>
              <a:rPr lang="es-ES" dirty="0"/>
              <a:t>Construye un objeto usando la clase</a:t>
            </a:r>
            <a:r>
              <a:rPr lang="es-ES" i="1" dirty="0"/>
              <a:t> </a:t>
            </a:r>
            <a:r>
              <a:rPr lang="es-ES" dirty="0"/>
              <a:t>Builder.</a:t>
            </a:r>
          </a:p>
        </p:txBody>
      </p:sp>
      <p:sp>
        <p:nvSpPr>
          <p:cNvPr id="15" name="Google Shape;215;p44">
            <a:extLst>
              <a:ext uri="{FF2B5EF4-FFF2-40B4-BE49-F238E27FC236}">
                <a16:creationId xmlns:a16="http://schemas.microsoft.com/office/drawing/2014/main" id="{34854F13-690C-4CDA-BE49-6040C5A11430}"/>
              </a:ext>
            </a:extLst>
          </p:cNvPr>
          <p:cNvSpPr txBox="1">
            <a:spLocks/>
          </p:cNvSpPr>
          <p:nvPr/>
        </p:nvSpPr>
        <p:spPr>
          <a:xfrm>
            <a:off x="7101587" y="3679733"/>
            <a:ext cx="1735876" cy="8639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55575" indent="0">
              <a:buNone/>
            </a:pPr>
            <a:r>
              <a:rPr lang="es-ES" b="1" dirty="0"/>
              <a:t>Producto:</a:t>
            </a:r>
          </a:p>
          <a:p>
            <a:pPr marL="155575" indent="0">
              <a:buNone/>
            </a:pPr>
            <a:r>
              <a:rPr lang="es-ES" b="1" dirty="0"/>
              <a:t>R</a:t>
            </a:r>
            <a:r>
              <a:rPr lang="es-ES" dirty="0"/>
              <a:t>epresenta el objeto complejo en construcción.</a:t>
            </a:r>
          </a:p>
        </p:txBody>
      </p:sp>
    </p:spTree>
  </p:cSld>
  <p:clrMapOvr>
    <a:masterClrMapping/>
  </p:clrMapOvr>
  <p:transition spd="slow"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2"/>
          <p:cNvSpPr txBox="1">
            <a:spLocks noGrp="1"/>
          </p:cNvSpPr>
          <p:nvPr>
            <p:ph type="title"/>
          </p:nvPr>
        </p:nvSpPr>
        <p:spPr>
          <a:xfrm>
            <a:off x="385813" y="93275"/>
            <a:ext cx="1591157" cy="5775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Ventajas</a:t>
            </a:r>
            <a:endParaRPr dirty="0"/>
          </a:p>
        </p:txBody>
      </p:sp>
      <p:cxnSp>
        <p:nvCxnSpPr>
          <p:cNvPr id="366" name="Google Shape;366;p52"/>
          <p:cNvCxnSpPr/>
          <p:nvPr/>
        </p:nvCxnSpPr>
        <p:spPr>
          <a:xfrm>
            <a:off x="385813" y="670786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365;p52">
            <a:extLst>
              <a:ext uri="{FF2B5EF4-FFF2-40B4-BE49-F238E27FC236}">
                <a16:creationId xmlns:a16="http://schemas.microsoft.com/office/drawing/2014/main" id="{440C888B-1B3D-4596-9D4A-14033BA24172}"/>
              </a:ext>
            </a:extLst>
          </p:cNvPr>
          <p:cNvSpPr txBox="1">
            <a:spLocks/>
          </p:cNvSpPr>
          <p:nvPr/>
        </p:nvSpPr>
        <p:spPr>
          <a:xfrm>
            <a:off x="3371917" y="2270759"/>
            <a:ext cx="2208156" cy="577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AR" dirty="0"/>
              <a:t>Desventajas</a:t>
            </a:r>
          </a:p>
        </p:txBody>
      </p:sp>
      <p:cxnSp>
        <p:nvCxnSpPr>
          <p:cNvPr id="6" name="Google Shape;366;p52">
            <a:extLst>
              <a:ext uri="{FF2B5EF4-FFF2-40B4-BE49-F238E27FC236}">
                <a16:creationId xmlns:a16="http://schemas.microsoft.com/office/drawing/2014/main" id="{86DF48E5-64F9-494B-8E52-C3E142F4D8D4}"/>
              </a:ext>
            </a:extLst>
          </p:cNvPr>
          <p:cNvCxnSpPr>
            <a:cxnSpLocks/>
          </p:cNvCxnSpPr>
          <p:nvPr/>
        </p:nvCxnSpPr>
        <p:spPr>
          <a:xfrm>
            <a:off x="3371917" y="2848270"/>
            <a:ext cx="2832801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8" name="Google Shape;215;p44">
            <a:extLst>
              <a:ext uri="{FF2B5EF4-FFF2-40B4-BE49-F238E27FC236}">
                <a16:creationId xmlns:a16="http://schemas.microsoft.com/office/drawing/2014/main" id="{B084F3E1-7B18-41E7-9B37-429BD662F995}"/>
              </a:ext>
            </a:extLst>
          </p:cNvPr>
          <p:cNvSpPr txBox="1">
            <a:spLocks/>
          </p:cNvSpPr>
          <p:nvPr/>
        </p:nvSpPr>
        <p:spPr>
          <a:xfrm>
            <a:off x="130175" y="789493"/>
            <a:ext cx="6588232" cy="16664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b="1" dirty="0"/>
              <a:t>Permite variar la representación interna de un producto.</a:t>
            </a:r>
          </a:p>
          <a:p>
            <a:pPr marL="155575" indent="0">
              <a:buNone/>
            </a:pPr>
            <a:endParaRPr lang="es-ES" b="1" dirty="0"/>
          </a:p>
          <a:p>
            <a:r>
              <a:rPr lang="es-ES" b="1" dirty="0"/>
              <a:t>Proporciona un control más explícito sobre el proceso de construcción.</a:t>
            </a:r>
          </a:p>
          <a:p>
            <a:endParaRPr lang="es-ES" b="1" dirty="0"/>
          </a:p>
          <a:p>
            <a:r>
              <a:rPr lang="es-ES" b="1" dirty="0"/>
              <a:t>El código es más mantenible si el número de parámetros para crear el objeto es de 5 o más.</a:t>
            </a:r>
            <a:endParaRPr lang="es-ES" dirty="0"/>
          </a:p>
          <a:p>
            <a:pPr marL="155575" indent="0">
              <a:buNone/>
            </a:pPr>
            <a:endParaRPr lang="es-ES" dirty="0"/>
          </a:p>
        </p:txBody>
      </p:sp>
      <p:sp>
        <p:nvSpPr>
          <p:cNvPr id="9" name="Google Shape;215;p44">
            <a:extLst>
              <a:ext uri="{FF2B5EF4-FFF2-40B4-BE49-F238E27FC236}">
                <a16:creationId xmlns:a16="http://schemas.microsoft.com/office/drawing/2014/main" id="{C190C0B1-FC71-4171-BFA2-2122468E0790}"/>
              </a:ext>
            </a:extLst>
          </p:cNvPr>
          <p:cNvSpPr txBox="1">
            <a:spLocks/>
          </p:cNvSpPr>
          <p:nvPr/>
        </p:nvSpPr>
        <p:spPr>
          <a:xfrm>
            <a:off x="3148813" y="2966977"/>
            <a:ext cx="5995187" cy="1201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1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●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01625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Font typeface="Montserrat"/>
              <a:buChar char="○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01625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Font typeface="Montserrat"/>
              <a:buChar char="■"/>
              <a:defRPr sz="115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b="1" dirty="0"/>
              <a:t>Hay que crear un BuilderConcreto para cada representación de un producto, lo que puede terminar con multitud de clases.</a:t>
            </a:r>
          </a:p>
          <a:p>
            <a:endParaRPr lang="es-ES" b="1" dirty="0"/>
          </a:p>
          <a:p>
            <a:r>
              <a:rPr lang="es-ES" b="1" dirty="0"/>
              <a:t>Las clases relacionadas a un objeto deben ser mutables.</a:t>
            </a:r>
          </a:p>
          <a:p>
            <a:endParaRPr lang="es-ES" b="1" dirty="0"/>
          </a:p>
          <a:p>
            <a:r>
              <a:rPr lang="es-ES" b="1" dirty="0"/>
              <a:t>Requiere emplear más código de lo que sería deseable</a:t>
            </a:r>
            <a:r>
              <a:rPr lang="es-ES" dirty="0"/>
              <a:t>.</a:t>
            </a:r>
          </a:p>
        </p:txBody>
      </p:sp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201;p42">
            <a:extLst>
              <a:ext uri="{FF2B5EF4-FFF2-40B4-BE49-F238E27FC236}">
                <a16:creationId xmlns:a16="http://schemas.microsoft.com/office/drawing/2014/main" id="{AD10A234-8211-4DD7-AD9A-AE61D090B77C}"/>
              </a:ext>
            </a:extLst>
          </p:cNvPr>
          <p:cNvSpPr txBox="1">
            <a:spLocks/>
          </p:cNvSpPr>
          <p:nvPr/>
        </p:nvSpPr>
        <p:spPr>
          <a:xfrm>
            <a:off x="571301" y="646647"/>
            <a:ext cx="2329216" cy="8085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2800" dirty="0">
                <a:solidFill>
                  <a:schemeClr val="bg1"/>
                </a:solidFill>
              </a:rPr>
              <a:t>Ejemplo:</a:t>
            </a:r>
          </a:p>
        </p:txBody>
      </p:sp>
      <p:sp>
        <p:nvSpPr>
          <p:cNvPr id="17" name="Subtítulo 2">
            <a:extLst>
              <a:ext uri="{FF2B5EF4-FFF2-40B4-BE49-F238E27FC236}">
                <a16:creationId xmlns:a16="http://schemas.microsoft.com/office/drawing/2014/main" id="{BB335109-66E4-4519-AB21-5CF085C318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4839" y="1445342"/>
            <a:ext cx="6233651" cy="2349910"/>
          </a:xfrm>
        </p:spPr>
        <p:txBody>
          <a:bodyPr/>
          <a:lstStyle/>
          <a:p>
            <a:pPr algn="ctr"/>
            <a:r>
              <a:rPr lang="es-ES" sz="2000" dirty="0">
                <a:solidFill>
                  <a:schemeClr val="accent1"/>
                </a:solidFill>
              </a:rPr>
              <a:t>Supongamos que tenemos un emprendimiento de pizzas caseras y a cada una de ellas las consideraremos objetos que van a tener características concretas y diferenciadas.</a:t>
            </a:r>
          </a:p>
          <a:p>
            <a:endParaRPr lang="es-ES" sz="1800" dirty="0"/>
          </a:p>
        </p:txBody>
      </p:sp>
    </p:spTree>
  </p:cSld>
  <p:clrMapOvr>
    <a:masterClrMapping/>
  </p:clrMapOvr>
  <p:transition spd="slow"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67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AR" dirty="0"/>
              <a:t>Gracias!</a:t>
            </a:r>
            <a:endParaRPr dirty="0"/>
          </a:p>
        </p:txBody>
      </p:sp>
      <p:cxnSp>
        <p:nvCxnSpPr>
          <p:cNvPr id="2154" name="Google Shape;2154;p67"/>
          <p:cNvCxnSpPr/>
          <p:nvPr/>
        </p:nvCxnSpPr>
        <p:spPr>
          <a:xfrm>
            <a:off x="3190500" y="32032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ythrough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1793</TotalTime>
  <Words>163</Words>
  <Application>Microsoft Office PowerPoint</Application>
  <PresentationFormat>Presentación en pantalla (16:9)</PresentationFormat>
  <Paragraphs>29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Montserrat</vt:lpstr>
      <vt:lpstr>Montserrat ExtraBold</vt:lpstr>
      <vt:lpstr>Montserrat ExtraLight</vt:lpstr>
      <vt:lpstr>Arial</vt:lpstr>
      <vt:lpstr>Futuristic Background by Slidesgo</vt:lpstr>
      <vt:lpstr>BUILDER</vt:lpstr>
      <vt:lpstr>¿Qué es?</vt:lpstr>
      <vt:lpstr>Estructura</vt:lpstr>
      <vt:lpstr>Ventajas</vt:lpstr>
      <vt:lpstr>Presentación de PowerPoint</vt:lpstr>
      <vt:lpstr>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BUILDER</dc:title>
  <dc:creator>Magu Gomez</dc:creator>
  <cp:lastModifiedBy>Usuario</cp:lastModifiedBy>
  <cp:revision>20</cp:revision>
  <dcterms:modified xsi:type="dcterms:W3CDTF">2022-09-20T21:13:00Z</dcterms:modified>
</cp:coreProperties>
</file>